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0" r:id="rId4"/>
    <p:sldId id="280" r:id="rId5"/>
    <p:sldId id="275" r:id="rId6"/>
    <p:sldId id="273" r:id="rId7"/>
    <p:sldId id="269" r:id="rId8"/>
    <p:sldId id="281" r:id="rId9"/>
    <p:sldId id="291" r:id="rId10"/>
    <p:sldId id="283" r:id="rId11"/>
    <p:sldId id="284" r:id="rId12"/>
    <p:sldId id="285" r:id="rId13"/>
    <p:sldId id="292" r:id="rId14"/>
    <p:sldId id="286" r:id="rId15"/>
    <p:sldId id="287" r:id="rId16"/>
    <p:sldId id="290" r:id="rId17"/>
    <p:sldId id="289" r:id="rId18"/>
    <p:sldId id="288" r:id="rId19"/>
    <p:sldId id="293" r:id="rId20"/>
    <p:sldId id="27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40"/>
    <p:restoredTop sz="96405"/>
  </p:normalViewPr>
  <p:slideViewPr>
    <p:cSldViewPr snapToGrid="0" snapToObjects="1">
      <p:cViewPr varScale="1">
        <p:scale>
          <a:sx n="82" d="100"/>
          <a:sy n="82" d="100"/>
        </p:scale>
        <p:origin x="184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1"/>
            <a:ext cx="9244408" cy="168285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Drifting Upstream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2926F5-8ECF-FB4B-B78F-5E28D1260F05}"/>
              </a:ext>
            </a:extLst>
          </p:cNvPr>
          <p:cNvSpPr txBox="1"/>
          <p:nvPr/>
        </p:nvSpPr>
        <p:spPr>
          <a:xfrm>
            <a:off x="1730112" y="3610680"/>
            <a:ext cx="86692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Predicting song popularity from music features</a:t>
            </a:r>
          </a:p>
        </p:txBody>
      </p:sp>
    </p:spTree>
    <p:extLst>
      <p:ext uri="{BB962C8B-B14F-4D97-AF65-F5344CB8AC3E}">
        <p14:creationId xmlns:p14="http://schemas.microsoft.com/office/powerpoint/2010/main" val="2320841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Wrangling &amp; EDA Pt.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11A665-56A9-924B-A1A7-7035359DC170}"/>
              </a:ext>
            </a:extLst>
          </p:cNvPr>
          <p:cNvSpPr txBox="1"/>
          <p:nvPr/>
        </p:nvSpPr>
        <p:spPr>
          <a:xfrm>
            <a:off x="3332136" y="1841242"/>
            <a:ext cx="540327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32,833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Songs</a:t>
            </a:r>
          </a:p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Target Variable</a:t>
            </a: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Popularity Score (1-100)</a:t>
            </a:r>
          </a:p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Mean		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42.48</a:t>
            </a:r>
          </a:p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Median		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1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Wrangling &amp; EDA Pt.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9FF0E9-79EB-9443-8042-F00ADFB3FEB1}"/>
              </a:ext>
            </a:extLst>
          </p:cNvPr>
          <p:cNvSpPr txBox="1"/>
          <p:nvPr/>
        </p:nvSpPr>
        <p:spPr>
          <a:xfrm>
            <a:off x="813662" y="2054817"/>
            <a:ext cx="485097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Tempo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Danceability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Valence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Acousticness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404B48-C1BD-3C4A-BDF8-1E54C550B1E6}"/>
              </a:ext>
            </a:extLst>
          </p:cNvPr>
          <p:cNvSpPr txBox="1"/>
          <p:nvPr/>
        </p:nvSpPr>
        <p:spPr>
          <a:xfrm>
            <a:off x="6594506" y="2054817"/>
            <a:ext cx="485097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Instrumentalness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Liveness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Speechiness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Loudness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18496E-FFDD-7F40-A173-CB1834AE1C89}"/>
              </a:ext>
            </a:extLst>
          </p:cNvPr>
          <p:cNvSpPr txBox="1"/>
          <p:nvPr/>
        </p:nvSpPr>
        <p:spPr>
          <a:xfrm>
            <a:off x="4703760" y="1456841"/>
            <a:ext cx="21852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246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51169B-B707-E246-B352-B2A9D9E44A12}"/>
              </a:ext>
            </a:extLst>
          </p:cNvPr>
          <p:cNvSpPr txBox="1"/>
          <p:nvPr/>
        </p:nvSpPr>
        <p:spPr>
          <a:xfrm>
            <a:off x="1629295" y="26766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86FBC-8BB1-9543-AD5F-EF0F63CD9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50" y="444500"/>
            <a:ext cx="84963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011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51169B-B707-E246-B352-B2A9D9E44A12}"/>
              </a:ext>
            </a:extLst>
          </p:cNvPr>
          <p:cNvSpPr txBox="1"/>
          <p:nvPr/>
        </p:nvSpPr>
        <p:spPr>
          <a:xfrm>
            <a:off x="1629295" y="26766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3CA0B5-D2E9-1549-9775-8F383F265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851" y="173399"/>
            <a:ext cx="9438468" cy="652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93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3309AD-F01D-D94E-BC28-618FABEFB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1241" y="113868"/>
            <a:ext cx="7423688" cy="665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28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Pt.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11A665-56A9-924B-A1A7-7035359DC170}"/>
              </a:ext>
            </a:extLst>
          </p:cNvPr>
          <p:cNvSpPr txBox="1"/>
          <p:nvPr/>
        </p:nvSpPr>
        <p:spPr>
          <a:xfrm>
            <a:off x="232755" y="1456841"/>
            <a:ext cx="6156208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Random Forest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Standard Scaler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CV / Test MAE		16.86 / 16.31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 Trees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 Transformer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CV / Test MAE		15.94 / 15.30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Gradient Boosting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Min Max Scaler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CV / Test MAE		16.83 / 16.00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643AFC-134E-E44C-A80D-B157260F94D6}"/>
              </a:ext>
            </a:extLst>
          </p:cNvPr>
          <p:cNvSpPr txBox="1"/>
          <p:nvPr/>
        </p:nvSpPr>
        <p:spPr>
          <a:xfrm>
            <a:off x="6035792" y="1456841"/>
            <a:ext cx="615620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Hist Gradient Boosting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Robust Scaler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CV / Test MAE		18.24 / 17.68</a:t>
            </a:r>
            <a:endParaRPr lang="en-US" sz="2800" b="1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b="1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XGBoost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Power Transformer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CV / Test MAE		17.62 / 17.29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(80 / 20 train test split)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653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51169B-B707-E246-B352-B2A9D9E44A12}"/>
              </a:ext>
            </a:extLst>
          </p:cNvPr>
          <p:cNvSpPr txBox="1"/>
          <p:nvPr/>
        </p:nvSpPr>
        <p:spPr>
          <a:xfrm>
            <a:off x="1629295" y="26766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9C9D11-1E53-0849-97A0-6594E69B8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88" y="122283"/>
            <a:ext cx="11965291" cy="661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242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51169B-B707-E246-B352-B2A9D9E44A12}"/>
              </a:ext>
            </a:extLst>
          </p:cNvPr>
          <p:cNvSpPr txBox="1"/>
          <p:nvPr/>
        </p:nvSpPr>
        <p:spPr>
          <a:xfrm>
            <a:off x="1629295" y="26766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A1877D-B80A-F045-8584-93A302069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417" y="198361"/>
            <a:ext cx="10678332" cy="645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5876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Pt.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11A665-56A9-924B-A1A7-7035359DC170}"/>
              </a:ext>
            </a:extLst>
          </p:cNvPr>
          <p:cNvSpPr txBox="1"/>
          <p:nvPr/>
        </p:nvSpPr>
        <p:spPr>
          <a:xfrm>
            <a:off x="232755" y="1800387"/>
            <a:ext cx="528576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</a:p>
          <a:p>
            <a:pPr algn="ctr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n_estimators = 1458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max_depth = 46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random_state = 42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AB9E3F-EB53-B140-878B-51B2DDE5B3AC}"/>
              </a:ext>
            </a:extLst>
          </p:cNvPr>
          <p:cNvSpPr txBox="1"/>
          <p:nvPr/>
        </p:nvSpPr>
        <p:spPr>
          <a:xfrm>
            <a:off x="3178610" y="1085726"/>
            <a:ext cx="50836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Extra Trees Regressor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DA110-F80D-6D40-97AB-2EBEB5CEF921}"/>
              </a:ext>
            </a:extLst>
          </p:cNvPr>
          <p:cNvSpPr txBox="1"/>
          <p:nvPr/>
        </p:nvSpPr>
        <p:spPr>
          <a:xfrm>
            <a:off x="5922336" y="1780332"/>
            <a:ext cx="5285765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Feature Importance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buAutoNum type="arabicPeriod"/>
            </a:pP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Duration (0.106840)</a:t>
            </a:r>
          </a:p>
          <a:p>
            <a:pPr marL="342900" lvl="0" indent="-342900">
              <a:buAutoNum type="arabicPeriod"/>
            </a:pP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Instrumentalness (0.106628)</a:t>
            </a:r>
          </a:p>
          <a:p>
            <a:pPr marL="342900" lvl="0" indent="-342900">
              <a:buAutoNum type="arabicPeriod"/>
            </a:pP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Loudness (0.105952)</a:t>
            </a:r>
          </a:p>
          <a:p>
            <a:pPr marL="342900" lvl="0" indent="-342900">
              <a:buAutoNum type="arabicPeriod"/>
            </a:pP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Energy (0.104153)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Acousticness (0.099422)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Tempo (0.095905)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Valence (0.095804)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Speechiness (0.095739)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Danceability (0.095383)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Liveness (0.094174)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295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51169B-B707-E246-B352-B2A9D9E44A12}"/>
              </a:ext>
            </a:extLst>
          </p:cNvPr>
          <p:cNvSpPr txBox="1"/>
          <p:nvPr/>
        </p:nvSpPr>
        <p:spPr>
          <a:xfrm>
            <a:off x="1629295" y="26766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224806-748D-BB4D-B9B8-8BC9EF4DB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072" y="165898"/>
            <a:ext cx="7850322" cy="652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30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3882185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Problem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11A665-56A9-924B-A1A7-7035359DC170}"/>
              </a:ext>
            </a:extLst>
          </p:cNvPr>
          <p:cNvSpPr txBox="1"/>
          <p:nvPr/>
        </p:nvSpPr>
        <p:spPr>
          <a:xfrm>
            <a:off x="701274" y="1677480"/>
            <a:ext cx="111704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Regression Records music label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Extra promotional budget for Q3 and Q4 of 2024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Hundreds of songs in catalog, must choose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 song popularity from music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4610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11A665-56A9-924B-A1A7-7035359DC170}"/>
              </a:ext>
            </a:extLst>
          </p:cNvPr>
          <p:cNvSpPr txBox="1"/>
          <p:nvPr/>
        </p:nvSpPr>
        <p:spPr>
          <a:xfrm>
            <a:off x="433954" y="1225689"/>
            <a:ext cx="1156173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Streams / Popularity Score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Random Forest Regressor (Set 1)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Test MAE </a:t>
            </a: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268M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Tempo, Danceability, Acousticness, Valence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Extra Trees Regressor (Set 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Test MAE </a:t>
            </a: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15.30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Duration, Instrumentalness, Loudness, Energy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current models for baseline predictions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Seek dataset with thorough observations and features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Quantify success metric</a:t>
            </a:r>
          </a:p>
          <a:p>
            <a:pPr lvl="1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7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Wrangling &amp; EDA Pt.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11A665-56A9-924B-A1A7-7035359DC170}"/>
              </a:ext>
            </a:extLst>
          </p:cNvPr>
          <p:cNvSpPr txBox="1"/>
          <p:nvPr/>
        </p:nvSpPr>
        <p:spPr>
          <a:xfrm>
            <a:off x="3332136" y="1841242"/>
            <a:ext cx="5403272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945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Songs</a:t>
            </a:r>
          </a:p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Target Variable</a:t>
            </a:r>
          </a:p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Total # Streams</a:t>
            </a:r>
          </a:p>
          <a:p>
            <a:pPr algn="ctr"/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Median	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~290 million</a:t>
            </a:r>
          </a:p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Min		  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~1.4 million</a:t>
            </a:r>
          </a:p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Max		 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~3.7 billion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85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Wrangling &amp; EDA Pt.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9FF0E9-79EB-9443-8042-F00ADFB3FEB1}"/>
              </a:ext>
            </a:extLst>
          </p:cNvPr>
          <p:cNvSpPr txBox="1"/>
          <p:nvPr/>
        </p:nvSpPr>
        <p:spPr>
          <a:xfrm>
            <a:off x="813662" y="2054817"/>
            <a:ext cx="485097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Tempo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Danceability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Valence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Acousticness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404B48-C1BD-3C4A-BDF8-1E54C550B1E6}"/>
              </a:ext>
            </a:extLst>
          </p:cNvPr>
          <p:cNvSpPr txBox="1"/>
          <p:nvPr/>
        </p:nvSpPr>
        <p:spPr>
          <a:xfrm>
            <a:off x="6594506" y="2054817"/>
            <a:ext cx="485097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Instrumentalness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Liveness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Speechiness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Mode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18496E-FFDD-7F40-A173-CB1834AE1C89}"/>
              </a:ext>
            </a:extLst>
          </p:cNvPr>
          <p:cNvSpPr txBox="1"/>
          <p:nvPr/>
        </p:nvSpPr>
        <p:spPr>
          <a:xfrm>
            <a:off x="4703760" y="1456841"/>
            <a:ext cx="21852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666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51169B-B707-E246-B352-B2A9D9E44A12}"/>
              </a:ext>
            </a:extLst>
          </p:cNvPr>
          <p:cNvSpPr txBox="1"/>
          <p:nvPr/>
        </p:nvSpPr>
        <p:spPr>
          <a:xfrm>
            <a:off x="1629295" y="26766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B9FBFA-BE41-6B4B-9789-DC6E9EA46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660" y="226058"/>
            <a:ext cx="8778962" cy="632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598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042D01-1730-A647-BEC0-0636C2EF6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167" y="170480"/>
            <a:ext cx="6563665" cy="655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24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Pt.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11A665-56A9-924B-A1A7-7035359DC170}"/>
              </a:ext>
            </a:extLst>
          </p:cNvPr>
          <p:cNvSpPr txBox="1"/>
          <p:nvPr/>
        </p:nvSpPr>
        <p:spPr>
          <a:xfrm>
            <a:off x="787033" y="1085726"/>
            <a:ext cx="1064029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 / Test MAE		335.5M / 332.4M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Extra Trees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Train / Test MAE		0 / 340M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Gradient Boosting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Train / Test MAE		310M / 348M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(70 / 30 train test split)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470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Pt.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11A665-56A9-924B-A1A7-7035359DC170}"/>
              </a:ext>
            </a:extLst>
          </p:cNvPr>
          <p:cNvSpPr txBox="1"/>
          <p:nvPr/>
        </p:nvSpPr>
        <p:spPr>
          <a:xfrm>
            <a:off x="849027" y="1851455"/>
            <a:ext cx="1064029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PowerTransformer()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Train / Test MAE		335.5M / 332.2M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90 / 10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Train / Test MAE		332M / </a:t>
            </a:r>
            <a:r>
              <a:rPr lang="en-US" sz="3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268M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Remove top 5% outliers (80 / 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Train / Test MAE		247M / 270M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AB9E3F-EB53-B140-878B-51B2DDE5B3AC}"/>
              </a:ext>
            </a:extLst>
          </p:cNvPr>
          <p:cNvSpPr txBox="1"/>
          <p:nvPr/>
        </p:nvSpPr>
        <p:spPr>
          <a:xfrm>
            <a:off x="3178610" y="1085726"/>
            <a:ext cx="59811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Random Forest Regressor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474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C52EB-B36C-0A46-B082-F8CBEA998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755" y="282631"/>
            <a:ext cx="10174780" cy="803095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 Pt.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11A665-56A9-924B-A1A7-7035359DC170}"/>
              </a:ext>
            </a:extLst>
          </p:cNvPr>
          <p:cNvSpPr txBox="1"/>
          <p:nvPr/>
        </p:nvSpPr>
        <p:spPr>
          <a:xfrm>
            <a:off x="232755" y="1800387"/>
            <a:ext cx="528576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Hyperparameters</a:t>
            </a:r>
          </a:p>
          <a:p>
            <a:pPr algn="ctr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n_estimators = 200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max_features = 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max_depth = 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min_samples_split = 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min_samples_leaf = 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random_state = 42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AB9E3F-EB53-B140-878B-51B2DDE5B3AC}"/>
              </a:ext>
            </a:extLst>
          </p:cNvPr>
          <p:cNvSpPr txBox="1"/>
          <p:nvPr/>
        </p:nvSpPr>
        <p:spPr>
          <a:xfrm>
            <a:off x="3178610" y="1085726"/>
            <a:ext cx="59811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Random Forest Regressor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1DA110-F80D-6D40-97AB-2EBEB5CEF921}"/>
              </a:ext>
            </a:extLst>
          </p:cNvPr>
          <p:cNvSpPr txBox="1"/>
          <p:nvPr/>
        </p:nvSpPr>
        <p:spPr>
          <a:xfrm>
            <a:off x="5922336" y="1780332"/>
            <a:ext cx="5285765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Feature Importance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>
              <a:buAutoNum type="arabicPeriod"/>
            </a:pP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Tempo (0.166281)</a:t>
            </a:r>
          </a:p>
          <a:p>
            <a:pPr marL="342900" lvl="0" indent="-342900">
              <a:buAutoNum type="arabicPeriod"/>
            </a:pP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Danceability (0.161662)</a:t>
            </a:r>
          </a:p>
          <a:p>
            <a:pPr marL="342900" lvl="0" indent="-342900">
              <a:buAutoNum type="arabicPeriod"/>
            </a:pP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Acousticness (0.155589)</a:t>
            </a:r>
          </a:p>
          <a:p>
            <a:pPr marL="342900" lvl="0" indent="-342900">
              <a:buAutoNum type="arabicPeriod"/>
            </a:pPr>
            <a:r>
              <a:rPr lang="en-US" sz="2400" b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Valence (0.146104)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Speechiness (0.119351)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Liveness (0.115062)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Energy (0.109871)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Mode (0.023337)</a:t>
            </a:r>
          </a:p>
          <a:p>
            <a:pPr marL="342900" lvl="0" indent="-342900"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Instrumentalness (0.002743)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1246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2684</TotalTime>
  <Words>514</Words>
  <Application>Microsoft Macintosh PowerPoint</Application>
  <PresentationFormat>Widescreen</PresentationFormat>
  <Paragraphs>155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Century Gothic</vt:lpstr>
      <vt:lpstr>Wingdings 3</vt:lpstr>
      <vt:lpstr>Ion</vt:lpstr>
      <vt:lpstr>Drifting Upstream</vt:lpstr>
      <vt:lpstr>The Problem</vt:lpstr>
      <vt:lpstr>Data Wrangling &amp; EDA Pt. 1</vt:lpstr>
      <vt:lpstr>Data Wrangling &amp; EDA Pt. 1</vt:lpstr>
      <vt:lpstr>PowerPoint Presentation</vt:lpstr>
      <vt:lpstr>PowerPoint Presentation</vt:lpstr>
      <vt:lpstr>Modeling Pt. 1</vt:lpstr>
      <vt:lpstr>Modeling Pt. 1</vt:lpstr>
      <vt:lpstr>Modeling Pt. 1</vt:lpstr>
      <vt:lpstr>Data Wrangling &amp; EDA Pt. 2</vt:lpstr>
      <vt:lpstr>Data Wrangling &amp; EDA Pt. 2</vt:lpstr>
      <vt:lpstr>PowerPoint Presentation</vt:lpstr>
      <vt:lpstr>PowerPoint Presentation</vt:lpstr>
      <vt:lpstr>PowerPoint Presentation</vt:lpstr>
      <vt:lpstr>Modeling Pt. 2</vt:lpstr>
      <vt:lpstr>PowerPoint Presentation</vt:lpstr>
      <vt:lpstr>PowerPoint Presentation</vt:lpstr>
      <vt:lpstr>Modeling Pt. 2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Resort</dc:title>
  <dc:creator>David Russell</dc:creator>
  <cp:lastModifiedBy>David Russell</cp:lastModifiedBy>
  <cp:revision>36</cp:revision>
  <dcterms:created xsi:type="dcterms:W3CDTF">2024-01-20T23:56:26Z</dcterms:created>
  <dcterms:modified xsi:type="dcterms:W3CDTF">2024-04-15T18:18:24Z</dcterms:modified>
</cp:coreProperties>
</file>

<file path=docProps/thumbnail.jpeg>
</file>